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9" r:id="rId4"/>
    <p:sldMasterId id="2147483712" r:id="rId5"/>
    <p:sldMasterId id="2147483725" r:id="rId6"/>
  </p:sldMasterIdLst>
  <p:sldIdLst>
    <p:sldId id="261" r:id="rId7"/>
    <p:sldId id="263" r:id="rId8"/>
    <p:sldId id="257" r:id="rId9"/>
    <p:sldId id="262" r:id="rId10"/>
    <p:sldId id="258" r:id="rId11"/>
    <p:sldId id="259" r:id="rId12"/>
    <p:sldId id="26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1CD0B2-6E76-4117-89F2-93E40C1CF8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164827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207209-6B7B-456C-AFB7-35139EEE27B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56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D0EFB6-B480-4CD1-B4F0-F336E3A5786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39360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2576132-4A61-4642-8CA9-14080DC145A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30220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F588E56-0543-45AC-BDD7-218197894B1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35217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8D3B271-BA12-464B-B0E2-E710B837E1B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32131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3A96FF-A6FE-41D2-AA90-792F1CA940E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01637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DCFC5E-D386-4D73-9238-E23D4BB7E0F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060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9E7D12-17B9-40E0-A613-8B73145B74A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46146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7CBF0A-7AC6-4B6E-B56D-AF8BC754EFF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0287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5BAAED-5EF6-4456-91DF-2585B619FC6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732547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082333D-0F3D-416B-B7D0-B92420C4169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020189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1CD0B2-6E76-4117-89F2-93E40C1CF8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06654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207209-6B7B-456C-AFB7-35139EEE27B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617082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D0EFB6-B480-4CD1-B4F0-F336E3A5786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3896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2576132-4A61-4642-8CA9-14080DC145A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35358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F588E56-0543-45AC-BDD7-218197894B1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58267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8D3B271-BA12-464B-B0E2-E710B837E1B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62788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3A96FF-A6FE-41D2-AA90-792F1CA940E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410079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DCFC5E-D386-4D73-9238-E23D4BB7E0F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485901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9E7D12-17B9-40E0-A613-8B73145B74A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071482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7CBF0A-7AC6-4B6E-B56D-AF8BC754EFF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0726486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5BAAED-5EF6-4456-91DF-2585B619FC6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893025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082333D-0F3D-416B-B7D0-B92420C4169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463365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1CD0B2-6E76-4117-89F2-93E40C1CF8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3361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207209-6B7B-456C-AFB7-35139EEE27B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26425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D0EFB6-B480-4CD1-B4F0-F336E3A5786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7408102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2576132-4A61-4642-8CA9-14080DC145A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8167278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F588E56-0543-45AC-BDD7-218197894B1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18733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8D3B271-BA12-464B-B0E2-E710B837E1B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79374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3A96FF-A6FE-41D2-AA90-792F1CA940E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1794957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DCFC5E-D386-4D73-9238-E23D4BB7E0F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780872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9E7D12-17B9-40E0-A613-8B73145B74A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717431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7CBF0A-7AC6-4B6E-B56D-AF8BC754EFF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2074990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5BAAED-5EF6-4456-91DF-2585B619FC6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17453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082333D-0F3D-416B-B7D0-B92420C4169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507266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1CD0B2-6E76-4117-89F2-93E40C1CF8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0418663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207209-6B7B-456C-AFB7-35139EEE27B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885887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D0EFB6-B480-4CD1-B4F0-F336E3A5786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974948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2576132-4A61-4642-8CA9-14080DC145A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646317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F588E56-0543-45AC-BDD7-218197894B1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95498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8D3B271-BA12-464B-B0E2-E710B837E1B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982083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3A96FF-A6FE-41D2-AA90-792F1CA940E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560958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DCFC5E-D386-4D73-9238-E23D4BB7E0F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9039942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39E7D12-17B9-40E0-A613-8B73145B74A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7582504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7CBF0A-7AC6-4B6E-B56D-AF8BC754EFF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274304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5BAAED-5EF6-4456-91DF-2585B619FC6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350462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082333D-0F3D-416B-B7D0-B92420C4169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286855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0889FF-7A87-413B-90B8-C40DBBD4B41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694520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FBBA31-C119-4A8B-B6AF-B04B09AB4C1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569496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920D57-3425-4426-B319-72A80507029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846156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150314E-3022-4F16-BF93-1FFC9984F38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288316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3E3F028-35EF-40CF-8A4F-195F88CB138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044763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A6ABDC-E719-4966-BDAF-EC9B73C92DB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917194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C0E9403-33E6-4F8B-ADD5-AE1A5FF7D2B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70640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13818F-707B-4B0C-9093-8881A336C2F5}"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600884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DE4A504-8998-460F-BDF0-251E6E926C0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784238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FEFC0C-8E70-4A26-93AE-DE28B1B80EA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604017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42A0F1-AEC5-4A51-A4FA-24FF8251D625}"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738357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1E8DBB-4B30-428E-9CB4-89B5CA90084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749534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4E0FBA-BA0C-428C-8F75-3640F813FC3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630729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7D11EE-770F-4FDB-81D2-A1AB3306BA5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655577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7AA769-BA67-41C5-8077-3A6C484AA34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469110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04CC73-D6DA-4BD2-8536-5788748D086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271297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6FBDDD-714E-4EF6-8427-B0FA1E37FDC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966695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C357289-D65C-4035-8F1D-9AEB0E9E512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556165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D82A326-C516-4163-8FF4-2AFFBC39366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78181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DB122E9-C015-49F7-870B-9EAC7F5B1D8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56210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2FFDDB-0024-449B-AA10-793AE2E33471}"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6413129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5E9D4F-75E2-4C69-BA87-316EE2AEC70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087609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04707A-85CC-4126-B2F1-AEBA2C85414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235425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EC1E11-824A-4A36-A081-50BD617EBE3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96652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28361C74-77E6-43D1-B94D-02A3762E5DF1}"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11977281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28361C74-77E6-43D1-B94D-02A3762E5DF1}"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7091503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28361C74-77E6-43D1-B94D-02A3762E5DF1}"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5525729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28361C74-77E6-43D1-B94D-02A3762E5DF1}"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2424443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F997CA50-F71A-4804-9413-404A6581DA8C}"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67822044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b="0">
                <a:latin typeface="+mn-lt"/>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fontAlgn="base">
              <a:spcBef>
                <a:spcPct val="0"/>
              </a:spcBef>
              <a:spcAft>
                <a:spcPct val="0"/>
              </a:spcAft>
              <a:defRPr/>
            </a:pPr>
            <a:fld id="{1490A909-EFCF-4533-89EB-CB6EDED929B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50821748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71550" y="188913"/>
            <a:ext cx="7715250" cy="549275"/>
          </a:xfrm>
        </p:spPr>
        <p:txBody>
          <a:bodyPr/>
          <a:lstStyle/>
          <a:p>
            <a:pPr eaLnBrk="1" hangingPunct="1"/>
            <a:r>
              <a:rPr lang="ru-RU" sz="2000" b="1" smtClean="0">
                <a:solidFill>
                  <a:schemeClr val="hlink"/>
                </a:solidFill>
              </a:rPr>
              <a:t>Способы  проходки восстающих выработок.</a:t>
            </a:r>
          </a:p>
        </p:txBody>
      </p:sp>
      <p:sp>
        <p:nvSpPr>
          <p:cNvPr id="27651" name="Rectangle 3"/>
          <p:cNvSpPr>
            <a:spLocks noGrp="1" noChangeArrowheads="1"/>
          </p:cNvSpPr>
          <p:nvPr>
            <p:ph type="body" idx="1"/>
          </p:nvPr>
        </p:nvSpPr>
        <p:spPr>
          <a:xfrm>
            <a:off x="0" y="908050"/>
            <a:ext cx="9144000" cy="6237288"/>
          </a:xfrm>
        </p:spPr>
        <p:txBody>
          <a:bodyPr/>
          <a:lstStyle/>
          <a:p>
            <a:pPr marL="0" indent="0" eaLnBrk="1" hangingPunct="1">
              <a:buFontTx/>
              <a:buNone/>
            </a:pPr>
            <a:r>
              <a:rPr lang="ru-RU" sz="1800" b="1" i="1" smtClean="0">
                <a:solidFill>
                  <a:srgbClr val="CC0000"/>
                </a:solidFill>
                <a:latin typeface="Times New Roman" pitchFamily="18" charset="0"/>
              </a:rPr>
              <a:t>Термином восстающий</a:t>
            </a:r>
            <a:r>
              <a:rPr lang="ru-RU" sz="1800" b="1" i="1" smtClean="0">
                <a:solidFill>
                  <a:schemeClr val="accent2"/>
                </a:solidFill>
                <a:latin typeface="Times New Roman" pitchFamily="18" charset="0"/>
              </a:rPr>
              <a:t> в практике горнорудного дела, а также в горнотехнической литературе принято называть вертикальную или наклонную подземную горную выработку, пройденную снизу вверх по рудному телу или по вмещающим породам. </a:t>
            </a:r>
          </a:p>
        </p:txBody>
      </p:sp>
      <p:sp>
        <p:nvSpPr>
          <p:cNvPr id="27653" name="Rectangle 5"/>
          <p:cNvSpPr>
            <a:spLocks noChangeArrowheads="1"/>
          </p:cNvSpPr>
          <p:nvPr/>
        </p:nvSpPr>
        <p:spPr bwMode="auto">
          <a:xfrm>
            <a:off x="0" y="1773238"/>
            <a:ext cx="91440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base">
              <a:spcBef>
                <a:spcPct val="0"/>
              </a:spcBef>
              <a:spcAft>
                <a:spcPct val="0"/>
              </a:spcAft>
            </a:pPr>
            <a:r>
              <a:rPr lang="ru-RU" b="1" i="1">
                <a:solidFill>
                  <a:srgbClr val="333399"/>
                </a:solidFill>
                <a:latin typeface="Times New Roman" pitchFamily="18" charset="0"/>
              </a:rPr>
              <a:t>В настоящее время в зависимости от технической оснащенности горных предприятий с учетом горно-геологических условий применяют следующие четыре способа проходки восстающих выработок</a:t>
            </a:r>
            <a:r>
              <a:rPr lang="ru-RU" b="1">
                <a:solidFill>
                  <a:srgbClr val="333399"/>
                </a:solidFill>
                <a:latin typeface="Times New Roman" pitchFamily="18" charset="0"/>
              </a:rPr>
              <a:t> :</a:t>
            </a:r>
            <a:r>
              <a:rPr lang="ru-RU" b="1" i="1">
                <a:solidFill>
                  <a:srgbClr val="333399"/>
                </a:solidFill>
                <a:latin typeface="Times New Roman" pitchFamily="18" charset="0"/>
              </a:rPr>
              <a:t> </a:t>
            </a:r>
          </a:p>
        </p:txBody>
      </p:sp>
      <p:sp>
        <p:nvSpPr>
          <p:cNvPr id="27654" name="Rectangle 6"/>
          <p:cNvSpPr>
            <a:spLocks noChangeArrowheads="1"/>
          </p:cNvSpPr>
          <p:nvPr/>
        </p:nvSpPr>
        <p:spPr bwMode="auto">
          <a:xfrm>
            <a:off x="179388" y="2636838"/>
            <a:ext cx="7600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ru-RU" b="1" i="1">
                <a:solidFill>
                  <a:srgbClr val="CC0000"/>
                </a:solidFill>
                <a:latin typeface="Times New Roman" pitchFamily="18" charset="0"/>
              </a:rPr>
              <a:t>Способ проходки восстающих с отбойкой породы шпуровыми зарядами</a:t>
            </a:r>
            <a:r>
              <a:rPr lang="ru-RU" b="1">
                <a:solidFill>
                  <a:srgbClr val="CC0000"/>
                </a:solidFill>
                <a:latin typeface="Times New Roman" pitchFamily="18" charset="0"/>
              </a:rPr>
              <a:t> </a:t>
            </a:r>
          </a:p>
        </p:txBody>
      </p:sp>
      <p:sp>
        <p:nvSpPr>
          <p:cNvPr id="27655" name="Rectangle 7"/>
          <p:cNvSpPr>
            <a:spLocks noChangeArrowheads="1"/>
          </p:cNvSpPr>
          <p:nvPr/>
        </p:nvSpPr>
        <p:spPr bwMode="auto">
          <a:xfrm>
            <a:off x="55563" y="2860675"/>
            <a:ext cx="9088437"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base">
              <a:spcBef>
                <a:spcPct val="0"/>
              </a:spcBef>
              <a:spcAft>
                <a:spcPct val="0"/>
              </a:spcAft>
            </a:pPr>
            <a:r>
              <a:rPr lang="ru-RU">
                <a:solidFill>
                  <a:srgbClr val="000000"/>
                </a:solidFill>
                <a:latin typeface="Times New Roman" pitchFamily="18" charset="0"/>
              </a:rPr>
              <a:t>. </a:t>
            </a:r>
            <a:r>
              <a:rPr lang="ru-RU" b="1" i="1">
                <a:solidFill>
                  <a:srgbClr val="333399"/>
                </a:solidFill>
                <a:latin typeface="Times New Roman" pitchFamily="18" charset="0"/>
              </a:rPr>
              <a:t>Этот способ заключается в бурении с полков телескопными перфораторами комплекта шпуров длиной 1,5-2 м, заряжании и взрывании зарядов ВВ и последующем креплении стенок выработки. Восстающие с одним отделением проходят площадью сечения 1,5-4 м2, с двумя, тремя отделениями - 2,7-6,5 м2. Крепление восстающего является наиболее трудоемким и малоподдающимся механизации процессом, занимающим до 50% всех трудовых затрат, а установка и демонтаж полков - 25-30% времени. Схема расположения шпуров с различными врубами аналогично горизонтальным выработкам.</a:t>
            </a:r>
          </a:p>
        </p:txBody>
      </p:sp>
      <p:sp>
        <p:nvSpPr>
          <p:cNvPr id="27656" name="Rectangle 8"/>
          <p:cNvSpPr>
            <a:spLocks noChangeArrowheads="1"/>
          </p:cNvSpPr>
          <p:nvPr/>
        </p:nvSpPr>
        <p:spPr bwMode="auto">
          <a:xfrm>
            <a:off x="250825" y="5229225"/>
            <a:ext cx="88931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pPr>
            <a:r>
              <a:rPr lang="ru-RU" b="1" i="1">
                <a:solidFill>
                  <a:srgbClr val="333399"/>
                </a:solidFill>
                <a:latin typeface="Times New Roman" pitchFamily="18" charset="0"/>
              </a:rPr>
              <a:t>Способ проходки восстающих с отбойкой породы шпуровыми зарядами обладает следующими недостатками: низкая производительность; присутствие рабочего в забое; наличие тяжелого физического труда; сложность проветривания; высокая себестоимость.</a:t>
            </a:r>
          </a:p>
        </p:txBody>
      </p:sp>
    </p:spTree>
    <p:extLst>
      <p:ext uri="{BB962C8B-B14F-4D97-AF65-F5344CB8AC3E}">
        <p14:creationId xmlns:p14="http://schemas.microsoft.com/office/powerpoint/2010/main" val="2959417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a:blip r:embed="rId2" cstate="print">
            <a:lum bright="-24000" contrast="54000"/>
          </a:blip>
          <a:srcRect/>
          <a:stretch>
            <a:fillRect/>
          </a:stretch>
        </p:blipFill>
        <p:spPr bwMode="auto">
          <a:xfrm>
            <a:off x="2411760" y="476672"/>
            <a:ext cx="3707168" cy="5649491"/>
          </a:xfrm>
          <a:prstGeom prst="rect">
            <a:avLst/>
          </a:prstGeom>
          <a:noFill/>
          <a:ln w="9525">
            <a:noFill/>
            <a:miter lim="800000"/>
            <a:headEnd/>
            <a:tailEnd/>
          </a:ln>
        </p:spPr>
      </p:pic>
    </p:spTree>
    <p:extLst>
      <p:ext uri="{BB962C8B-B14F-4D97-AF65-F5344CB8AC3E}">
        <p14:creationId xmlns:p14="http://schemas.microsoft.com/office/powerpoint/2010/main" val="423892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116013" y="188913"/>
            <a:ext cx="7632700" cy="561975"/>
          </a:xfrm>
        </p:spPr>
        <p:txBody>
          <a:bodyPr/>
          <a:lstStyle/>
          <a:p>
            <a:pPr eaLnBrk="1" hangingPunct="1"/>
            <a:r>
              <a:rPr lang="ru-RU" sz="2000" b="1" smtClean="0">
                <a:solidFill>
                  <a:schemeClr val="hlink"/>
                </a:solidFill>
              </a:rPr>
              <a:t>Способы  проходки восстающих выработок.</a:t>
            </a:r>
          </a:p>
        </p:txBody>
      </p:sp>
      <p:sp>
        <p:nvSpPr>
          <p:cNvPr id="29699" name="Rectangle 3"/>
          <p:cNvSpPr>
            <a:spLocks noGrp="1" noChangeArrowheads="1"/>
          </p:cNvSpPr>
          <p:nvPr>
            <p:ph type="body" idx="1"/>
          </p:nvPr>
        </p:nvSpPr>
        <p:spPr>
          <a:xfrm>
            <a:off x="0" y="836613"/>
            <a:ext cx="9144000" cy="6021387"/>
          </a:xfrm>
        </p:spPr>
        <p:txBody>
          <a:bodyPr/>
          <a:lstStyle/>
          <a:p>
            <a:pPr marL="0" indent="0" eaLnBrk="1" hangingPunct="1">
              <a:buFontTx/>
              <a:buNone/>
            </a:pPr>
            <a:r>
              <a:rPr lang="ru-RU" sz="1800" b="1" i="1" smtClean="0">
                <a:solidFill>
                  <a:schemeClr val="accent2"/>
                </a:solidFill>
                <a:latin typeface="Times New Roman" pitchFamily="18" charset="0"/>
              </a:rPr>
              <a:t>Разработка оборудования для механизированной доставки людей, машин иматериаловв призабойное пространство с помощью подвесных клетей, проходческих щитов и особенно механизированных комплексов типа КПВ, КПН и других, обеспечили вывод этого способа проходки на новый технический уровень. </a:t>
            </a:r>
          </a:p>
          <a:p>
            <a:pPr marL="0" indent="0" eaLnBrk="1" hangingPunct="1">
              <a:buFontTx/>
              <a:buNone/>
            </a:pPr>
            <a:r>
              <a:rPr lang="ru-RU" sz="1800" b="1" i="1" smtClean="0">
                <a:solidFill>
                  <a:schemeClr val="accent2"/>
                </a:solidFill>
                <a:latin typeface="Times New Roman" pitchFamily="18" charset="0"/>
              </a:rPr>
              <a:t>На Малеевском руднике применяют проходческий комплекс КПН-4, предназначенный для перемещения по наклонным и вертикальным выработкам, для ведения проходческих работ с платформы с пневматическим приводом </a:t>
            </a:r>
          </a:p>
        </p:txBody>
      </p:sp>
      <p:pic>
        <p:nvPicPr>
          <p:cNvPr id="29701" name="Picture 5"/>
          <p:cNvPicPr>
            <a:picLocks noChangeAspect="1" noChangeArrowheads="1"/>
          </p:cNvPicPr>
          <p:nvPr/>
        </p:nvPicPr>
        <p:blipFill>
          <a:blip r:embed="rId2">
            <a:clrChange>
              <a:clrFrom>
                <a:srgbClr val="FFFCFF"/>
              </a:clrFrom>
              <a:clrTo>
                <a:srgbClr val="FFFCFF">
                  <a:alpha val="0"/>
                </a:srgbClr>
              </a:clrTo>
            </a:clrChange>
            <a:lum bright="36000" contrast="18000"/>
            <a:extLst>
              <a:ext uri="{28A0092B-C50C-407E-A947-70E740481C1C}">
                <a14:useLocalDpi xmlns:a14="http://schemas.microsoft.com/office/drawing/2010/main" val="0"/>
              </a:ext>
            </a:extLst>
          </a:blip>
          <a:srcRect/>
          <a:stretch>
            <a:fillRect/>
          </a:stretch>
        </p:blipFill>
        <p:spPr bwMode="auto">
          <a:xfrm>
            <a:off x="0" y="2924175"/>
            <a:ext cx="3995738"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noChangeArrowheads="1"/>
          </p:cNvSpPr>
          <p:nvPr/>
        </p:nvSpPr>
        <p:spPr bwMode="auto">
          <a:xfrm>
            <a:off x="0" y="5876925"/>
            <a:ext cx="3581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fontAlgn="base">
              <a:spcBef>
                <a:spcPct val="0"/>
              </a:spcBef>
              <a:spcAft>
                <a:spcPct val="0"/>
              </a:spcAft>
            </a:pPr>
            <a:r>
              <a:rPr lang="ru-RU" sz="1600" b="1">
                <a:solidFill>
                  <a:srgbClr val="000000"/>
                </a:solidFill>
                <a:latin typeface="Times New Roman" pitchFamily="18" charset="0"/>
              </a:rPr>
              <a:t>Способ проходки восстающих с помощью механизированных комплексов</a:t>
            </a:r>
          </a:p>
        </p:txBody>
      </p:sp>
      <p:graphicFrame>
        <p:nvGraphicFramePr>
          <p:cNvPr id="112770" name="Group 130"/>
          <p:cNvGraphicFramePr>
            <a:graphicFrameLocks noGrp="1"/>
          </p:cNvGraphicFramePr>
          <p:nvPr/>
        </p:nvGraphicFramePr>
        <p:xfrm>
          <a:off x="4140200" y="3429000"/>
          <a:ext cx="4824413" cy="3201987"/>
        </p:xfrm>
        <a:graphic>
          <a:graphicData uri="http://schemas.openxmlformats.org/drawingml/2006/table">
            <a:tbl>
              <a:tblPr/>
              <a:tblGrid>
                <a:gridCol w="2413000"/>
                <a:gridCol w="2411413"/>
              </a:tblGrid>
              <a:tr h="4572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Наименование характеристики</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Значение характеристики по паспорту</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Длина (высота выработки), м</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120</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Сечение выработки, м</a:t>
                      </a:r>
                      <a:r>
                        <a:rPr kumimoji="0" lang="ru-RU" sz="12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3-8</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Угол наклона выработки, град</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60-90</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Рабочее давление, МПа</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0,5</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Расход воздуха, м</a:t>
                      </a:r>
                      <a:r>
                        <a:rPr kumimoji="0" lang="ru-RU" sz="1200" b="1" i="0" u="none" strike="noStrike" cap="none" normalizeH="0" baseline="30000" smtClean="0">
                          <a:ln>
                            <a:noFill/>
                          </a:ln>
                          <a:solidFill>
                            <a:schemeClr val="tx1"/>
                          </a:solidFill>
                          <a:effectLst/>
                          <a:latin typeface="Times New Roman" pitchFamily="18" charset="0"/>
                          <a:cs typeface="Times New Roman" pitchFamily="18" charset="0"/>
                        </a:rPr>
                        <a:t>3</a:t>
                      </a: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0,43</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Скорость перемещения, м/с</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0,25</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Масса, кг</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11250</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31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Агрегаты</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редуктор, платформа, кабина, струбцина, монорельс, лебедка шланговая, пневмодвигатель ДАР-15</a:t>
                      </a:r>
                      <a:endParaRPr kumimoji="0" lang="ru-RU" sz="1200" b="1" i="0" u="none" strike="noStrike" cap="none" normalizeH="0" baseline="0" smtClean="0">
                        <a:ln>
                          <a:noFill/>
                        </a:ln>
                        <a:solidFill>
                          <a:schemeClr val="tx1"/>
                        </a:solidFill>
                        <a:effectLst/>
                        <a:latin typeface="Times New Roman" pitchFamily="18"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9735" name="Text Box 127"/>
          <p:cNvSpPr txBox="1">
            <a:spLocks noChangeArrowheads="1"/>
          </p:cNvSpPr>
          <p:nvPr/>
        </p:nvSpPr>
        <p:spPr bwMode="auto">
          <a:xfrm>
            <a:off x="4427538" y="2997200"/>
            <a:ext cx="4103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fontAlgn="base" hangingPunct="1">
              <a:spcBef>
                <a:spcPct val="0"/>
              </a:spcBef>
              <a:spcAft>
                <a:spcPct val="0"/>
              </a:spcAft>
            </a:pPr>
            <a:r>
              <a:rPr lang="ru-RU" sz="1600">
                <a:solidFill>
                  <a:srgbClr val="000000"/>
                </a:solidFill>
              </a:rPr>
              <a:t>Техническая характеристика КПН - 4</a:t>
            </a:r>
          </a:p>
        </p:txBody>
      </p:sp>
    </p:spTree>
    <p:extLst>
      <p:ext uri="{BB962C8B-B14F-4D97-AF65-F5344CB8AC3E}">
        <p14:creationId xmlns:p14="http://schemas.microsoft.com/office/powerpoint/2010/main" val="1393366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116013" y="188913"/>
            <a:ext cx="7570787" cy="417512"/>
          </a:xfrm>
        </p:spPr>
        <p:txBody>
          <a:bodyPr/>
          <a:lstStyle/>
          <a:p>
            <a:pPr eaLnBrk="1" hangingPunct="1"/>
            <a:r>
              <a:rPr lang="ru-RU" sz="2000" smtClean="0">
                <a:solidFill>
                  <a:schemeClr val="hlink"/>
                </a:solidFill>
              </a:rPr>
              <a:t>Проведение восстающих бурением на полное сечение</a:t>
            </a:r>
          </a:p>
        </p:txBody>
      </p:sp>
      <p:sp>
        <p:nvSpPr>
          <p:cNvPr id="23555" name="Rectangle 3"/>
          <p:cNvSpPr>
            <a:spLocks noGrp="1" noChangeArrowheads="1"/>
          </p:cNvSpPr>
          <p:nvPr>
            <p:ph type="body" idx="1"/>
          </p:nvPr>
        </p:nvSpPr>
        <p:spPr>
          <a:xfrm>
            <a:off x="0" y="765175"/>
            <a:ext cx="9144000" cy="6092825"/>
          </a:xfrm>
        </p:spPr>
        <p:txBody>
          <a:bodyPr/>
          <a:lstStyle/>
          <a:p>
            <a:pPr marL="0" indent="0" eaLnBrk="1" hangingPunct="1">
              <a:buFontTx/>
              <a:buNone/>
            </a:pPr>
            <a:r>
              <a:rPr lang="ru-RU" sz="1800" b="1" i="1" smtClean="0">
                <a:solidFill>
                  <a:schemeClr val="accent2"/>
                </a:solidFill>
                <a:latin typeface="Times New Roman" pitchFamily="18" charset="0"/>
              </a:rPr>
              <a:t>При бурении восстающих установками «Rhino» фирмы «TRB-Raise Borers» сначала бурится пилотная скважина, а затем буром - расширителем восстающий доводится до проектного сечения.</a:t>
            </a:r>
          </a:p>
        </p:txBody>
      </p:sp>
      <p:pic>
        <p:nvPicPr>
          <p:cNvPr id="23557" name="Picture 5"/>
          <p:cNvPicPr>
            <a:picLocks noChangeAspect="1" noChangeArrowheads="1"/>
          </p:cNvPicPr>
          <p:nvPr/>
        </p:nvPicPr>
        <p:blipFill>
          <a:blip r:embed="rId2">
            <a:lum bright="36000" contrast="12000"/>
            <a:extLst>
              <a:ext uri="{28A0092B-C50C-407E-A947-70E740481C1C}">
                <a14:useLocalDpi xmlns:a14="http://schemas.microsoft.com/office/drawing/2010/main" val="0"/>
              </a:ext>
            </a:extLst>
          </a:blip>
          <a:srcRect/>
          <a:stretch>
            <a:fillRect/>
          </a:stretch>
        </p:blipFill>
        <p:spPr bwMode="auto">
          <a:xfrm>
            <a:off x="179388" y="1989138"/>
            <a:ext cx="41751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6"/>
          <p:cNvSpPr>
            <a:spLocks noChangeArrowheads="1"/>
          </p:cNvSpPr>
          <p:nvPr/>
        </p:nvSpPr>
        <p:spPr bwMode="auto">
          <a:xfrm>
            <a:off x="250825" y="5243513"/>
            <a:ext cx="4033838"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fontAlgn="base">
              <a:spcBef>
                <a:spcPct val="0"/>
              </a:spcBef>
              <a:spcAft>
                <a:spcPct val="0"/>
              </a:spcAft>
            </a:pPr>
            <a:r>
              <a:rPr lang="ru-RU" sz="1600">
                <a:solidFill>
                  <a:srgbClr val="000000"/>
                </a:solidFill>
                <a:latin typeface="Times New Roman" pitchFamily="18" charset="0"/>
              </a:rPr>
              <a:t>Установка для бурения восстающих             Atlas Copco "Robbins"</a:t>
            </a:r>
            <a:r>
              <a:rPr lang="ru-RU" b="1">
                <a:solidFill>
                  <a:srgbClr val="000000"/>
                </a:solidFill>
                <a:latin typeface="Times New Roman" pitchFamily="18" charset="0"/>
              </a:rPr>
              <a:t> </a:t>
            </a:r>
          </a:p>
        </p:txBody>
      </p:sp>
      <p:pic>
        <p:nvPicPr>
          <p:cNvPr id="23559" name="Picture 7"/>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4787900" y="1989138"/>
            <a:ext cx="403225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Rectangle 8"/>
          <p:cNvSpPr>
            <a:spLocks noChangeArrowheads="1"/>
          </p:cNvSpPr>
          <p:nvPr/>
        </p:nvSpPr>
        <p:spPr bwMode="auto">
          <a:xfrm>
            <a:off x="4643438" y="5300663"/>
            <a:ext cx="40322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base">
              <a:spcBef>
                <a:spcPct val="0"/>
              </a:spcBef>
              <a:spcAft>
                <a:spcPct val="0"/>
              </a:spcAft>
            </a:pPr>
            <a:r>
              <a:rPr lang="ru-RU" sz="1600">
                <a:solidFill>
                  <a:srgbClr val="000000"/>
                </a:solidFill>
                <a:latin typeface="Times New Roman" pitchFamily="18" charset="0"/>
              </a:rPr>
              <a:t>Установки для бурения восстающих «Rhino» фирмы «TRB-Raise Borers»</a:t>
            </a:r>
          </a:p>
        </p:txBody>
      </p:sp>
    </p:spTree>
    <p:extLst>
      <p:ext uri="{BB962C8B-B14F-4D97-AF65-F5344CB8AC3E}">
        <p14:creationId xmlns:p14="http://schemas.microsoft.com/office/powerpoint/2010/main" val="2823316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47813" y="0"/>
            <a:ext cx="6707187" cy="633413"/>
          </a:xfrm>
        </p:spPr>
        <p:txBody>
          <a:bodyPr/>
          <a:lstStyle/>
          <a:p>
            <a:pPr eaLnBrk="1" hangingPunct="1"/>
            <a:r>
              <a:rPr lang="ru-RU" sz="2000" b="1" smtClean="0">
                <a:solidFill>
                  <a:schemeClr val="hlink"/>
                </a:solidFill>
              </a:rPr>
              <a:t>Способы  проходки восстающих выработок.</a:t>
            </a:r>
          </a:p>
        </p:txBody>
      </p:sp>
      <p:sp>
        <p:nvSpPr>
          <p:cNvPr id="30723" name="Rectangle 3"/>
          <p:cNvSpPr>
            <a:spLocks noGrp="1" noChangeArrowheads="1"/>
          </p:cNvSpPr>
          <p:nvPr>
            <p:ph type="body" idx="1"/>
          </p:nvPr>
        </p:nvSpPr>
        <p:spPr>
          <a:xfrm>
            <a:off x="0" y="620713"/>
            <a:ext cx="9144000" cy="6237287"/>
          </a:xfrm>
        </p:spPr>
        <p:txBody>
          <a:bodyPr/>
          <a:lstStyle/>
          <a:p>
            <a:pPr eaLnBrk="1" hangingPunct="1">
              <a:buFontTx/>
              <a:buNone/>
            </a:pPr>
            <a:r>
              <a:rPr lang="ru-RU" sz="1800" b="1" i="1" smtClean="0">
                <a:solidFill>
                  <a:srgbClr val="CC0000"/>
                </a:solidFill>
                <a:latin typeface="Times New Roman" pitchFamily="18" charset="0"/>
              </a:rPr>
              <a:t>Способ проходки восстающих с отбойкой породы скважинными зарядами </a:t>
            </a:r>
          </a:p>
        </p:txBody>
      </p:sp>
      <p:sp>
        <p:nvSpPr>
          <p:cNvPr id="30725" name="Rectangle 5"/>
          <p:cNvSpPr>
            <a:spLocks noChangeArrowheads="1"/>
          </p:cNvSpPr>
          <p:nvPr/>
        </p:nvSpPr>
        <p:spPr bwMode="auto">
          <a:xfrm>
            <a:off x="0" y="981075"/>
            <a:ext cx="91440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pPr>
            <a:r>
              <a:rPr lang="ru-RU" b="1" i="1">
                <a:solidFill>
                  <a:srgbClr val="333399"/>
                </a:solidFill>
                <a:latin typeface="Times New Roman" pitchFamily="18" charset="0"/>
              </a:rPr>
              <a:t>Является универсальным, простым в применении: исключает пребывание человека в забое, улучшает санитарно-гигиенические условия и безопасность работ, повышает темпы проходки и производительность труда. Данный способ в связи с развитием буровой техники получает все более широкое распространение и является наиболее эффективным при высоте восстающего до 30 м. Невозможность его использования на большую высоту объясняется отсутствием надежных буровых машин, обеспечивающих буренье точно ориентированных скважин. Важным достоинством способа является возможность применения для образования восстающего того же оборудования, что и для бурения взрывных скважин при отбойке руд.</a:t>
            </a:r>
          </a:p>
        </p:txBody>
      </p:sp>
      <p:pic>
        <p:nvPicPr>
          <p:cNvPr id="30726" name="Picture 6"/>
          <p:cNvPicPr>
            <a:picLocks noChangeAspect="1" noChangeArrowheads="1"/>
          </p:cNvPicPr>
          <p:nvPr/>
        </p:nvPicPr>
        <p:blipFill>
          <a:blip r:embed="rId2">
            <a:clrChange>
              <a:clrFrom>
                <a:srgbClr val="FEFCF0"/>
              </a:clrFrom>
              <a:clrTo>
                <a:srgbClr val="FEFCF0">
                  <a:alpha val="0"/>
                </a:srgbClr>
              </a:clrTo>
            </a:clrChange>
            <a:extLst>
              <a:ext uri="{28A0092B-C50C-407E-A947-70E740481C1C}">
                <a14:useLocalDpi xmlns:a14="http://schemas.microsoft.com/office/drawing/2010/main" val="0"/>
              </a:ext>
            </a:extLst>
          </a:blip>
          <a:srcRect l="23633" t="27365" r="30598" b="25391"/>
          <a:stretch>
            <a:fillRect/>
          </a:stretch>
        </p:blipFill>
        <p:spPr bwMode="auto">
          <a:xfrm>
            <a:off x="0" y="3624263"/>
            <a:ext cx="4176713" cy="323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7" name="Rectangle 7"/>
          <p:cNvSpPr>
            <a:spLocks noChangeArrowheads="1"/>
          </p:cNvSpPr>
          <p:nvPr/>
        </p:nvSpPr>
        <p:spPr bwMode="auto">
          <a:xfrm>
            <a:off x="4211638" y="3673475"/>
            <a:ext cx="47593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base">
              <a:spcBef>
                <a:spcPct val="0"/>
              </a:spcBef>
              <a:spcAft>
                <a:spcPct val="0"/>
              </a:spcAft>
            </a:pPr>
            <a:r>
              <a:rPr lang="ru-RU" sz="1600" b="1" i="1">
                <a:solidFill>
                  <a:srgbClr val="CC0000"/>
                </a:solidFill>
                <a:latin typeface="Times New Roman" pitchFamily="18" charset="0"/>
              </a:rPr>
              <a:t>Применяются два способа проходки восстающих взрыванием скважинных </a:t>
            </a:r>
          </a:p>
        </p:txBody>
      </p:sp>
      <p:sp>
        <p:nvSpPr>
          <p:cNvPr id="30728" name="Rectangle 8"/>
          <p:cNvSpPr>
            <a:spLocks noChangeArrowheads="1"/>
          </p:cNvSpPr>
          <p:nvPr/>
        </p:nvSpPr>
        <p:spPr bwMode="auto">
          <a:xfrm>
            <a:off x="4356100" y="4437063"/>
            <a:ext cx="4248150"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360363" indent="-277813" algn="ctr" fontAlgn="base">
              <a:spcBef>
                <a:spcPct val="0"/>
              </a:spcBef>
              <a:spcAft>
                <a:spcPct val="0"/>
              </a:spcAft>
              <a:tabLst>
                <a:tab pos="360363" algn="l"/>
              </a:tabLst>
            </a:pPr>
            <a:r>
              <a:rPr lang="ru-RU" sz="1600" b="1" i="1">
                <a:solidFill>
                  <a:srgbClr val="000000"/>
                </a:solidFill>
                <a:latin typeface="Times New Roman" pitchFamily="18" charset="0"/>
              </a:rPr>
              <a:t> </a:t>
            </a:r>
            <a:r>
              <a:rPr lang="ru-RU" sz="1600" b="1" i="1">
                <a:solidFill>
                  <a:srgbClr val="333399"/>
                </a:solidFill>
                <a:latin typeface="Times New Roman" pitchFamily="18" charset="0"/>
              </a:rPr>
              <a:t>1. с секционной отбойкой скважин, с  отбойкой на компенсационную скважину, с отбойкой без компенсационной скважины;</a:t>
            </a:r>
          </a:p>
          <a:p>
            <a:pPr marL="360363" indent="-277813" algn="ctr" fontAlgn="base">
              <a:spcBef>
                <a:spcPct val="0"/>
              </a:spcBef>
              <a:spcAft>
                <a:spcPct val="0"/>
              </a:spcAft>
              <a:tabLst>
                <a:tab pos="360363" algn="l"/>
              </a:tabLst>
            </a:pPr>
            <a:r>
              <a:rPr lang="ru-RU" sz="1600" b="1" i="1">
                <a:solidFill>
                  <a:srgbClr val="333399"/>
                </a:solidFill>
                <a:latin typeface="Times New Roman" pitchFamily="18" charset="0"/>
              </a:rPr>
              <a:t>2. с отбойкой на высоту восстающего,</a:t>
            </a:r>
          </a:p>
          <a:p>
            <a:pPr marL="360363" indent="-277813" algn="ctr" fontAlgn="base">
              <a:spcBef>
                <a:spcPct val="0"/>
              </a:spcBef>
              <a:spcAft>
                <a:spcPct val="0"/>
              </a:spcAft>
              <a:tabLst>
                <a:tab pos="360363" algn="l"/>
              </a:tabLst>
            </a:pPr>
            <a:r>
              <a:rPr lang="ru-RU" sz="1600" b="1" i="1">
                <a:solidFill>
                  <a:srgbClr val="333399"/>
                </a:solidFill>
                <a:latin typeface="Times New Roman" pitchFamily="18" charset="0"/>
              </a:rPr>
              <a:t>безврубовая схема, врубовая схема </a:t>
            </a:r>
          </a:p>
        </p:txBody>
      </p:sp>
    </p:spTree>
    <p:extLst>
      <p:ext uri="{BB962C8B-B14F-4D97-AF65-F5344CB8AC3E}">
        <p14:creationId xmlns:p14="http://schemas.microsoft.com/office/powerpoint/2010/main" val="2711905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00113" y="0"/>
            <a:ext cx="7643812" cy="360363"/>
          </a:xfrm>
        </p:spPr>
        <p:txBody>
          <a:bodyPr/>
          <a:lstStyle/>
          <a:p>
            <a:pPr eaLnBrk="1" hangingPunct="1"/>
            <a:r>
              <a:rPr lang="ru-RU" sz="2000" b="1" smtClean="0">
                <a:solidFill>
                  <a:schemeClr val="hlink"/>
                </a:solidFill>
              </a:rPr>
              <a:t>Способы  проходки восстающих выработок.</a:t>
            </a:r>
          </a:p>
        </p:txBody>
      </p:sp>
      <p:sp>
        <p:nvSpPr>
          <p:cNvPr id="31747" name="Rectangle 3"/>
          <p:cNvSpPr>
            <a:spLocks noGrp="1" noChangeArrowheads="1"/>
          </p:cNvSpPr>
          <p:nvPr>
            <p:ph type="body" idx="1"/>
          </p:nvPr>
        </p:nvSpPr>
        <p:spPr>
          <a:xfrm>
            <a:off x="0" y="620713"/>
            <a:ext cx="9144000" cy="6237287"/>
          </a:xfrm>
        </p:spPr>
        <p:txBody>
          <a:bodyPr/>
          <a:lstStyle/>
          <a:p>
            <a:pPr eaLnBrk="1" hangingPunct="1">
              <a:buFontTx/>
              <a:buNone/>
            </a:pPr>
            <a:r>
              <a:rPr lang="ru-RU" sz="2000" b="1" i="1" smtClean="0">
                <a:solidFill>
                  <a:srgbClr val="CC0000"/>
                </a:solidFill>
                <a:latin typeface="Times New Roman" pitchFamily="18" charset="0"/>
              </a:rPr>
              <a:t>              </a:t>
            </a:r>
            <a:r>
              <a:rPr lang="ru-RU" sz="1800" b="1" i="1" smtClean="0">
                <a:solidFill>
                  <a:srgbClr val="CC0000"/>
                </a:solidFill>
                <a:latin typeface="Times New Roman" pitchFamily="18" charset="0"/>
              </a:rPr>
              <a:t>Комбинированный способ проходки восстающих выработок </a:t>
            </a:r>
          </a:p>
        </p:txBody>
      </p:sp>
      <p:sp>
        <p:nvSpPr>
          <p:cNvPr id="31749" name="Rectangle 5"/>
          <p:cNvSpPr>
            <a:spLocks noChangeArrowheads="1"/>
          </p:cNvSpPr>
          <p:nvPr/>
        </p:nvSpPr>
        <p:spPr bwMode="auto">
          <a:xfrm>
            <a:off x="0" y="981075"/>
            <a:ext cx="914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pPr>
            <a:r>
              <a:rPr lang="ru-RU" b="1" i="1">
                <a:solidFill>
                  <a:srgbClr val="333399"/>
                </a:solidFill>
                <a:latin typeface="Times New Roman" pitchFamily="18" charset="0"/>
              </a:rPr>
              <a:t>Представляет собой сочетание изложенных выше методов. Это применение опережающих скважин при шпуровой отбойке породы, позволяющее резко увеличить глубину заходки, сократить удельный расход ВВ. Широко применяется проходка отрезных восстающих комбинированным способом - первоначально мелкошпуровым взрыванием породы с последующей бессекционной скважинной отбойкой (последние 10-15 м восстающего).</a:t>
            </a:r>
          </a:p>
        </p:txBody>
      </p:sp>
      <p:sp>
        <p:nvSpPr>
          <p:cNvPr id="31750" name="Rectangle 6"/>
          <p:cNvSpPr>
            <a:spLocks noChangeArrowheads="1"/>
          </p:cNvSpPr>
          <p:nvPr/>
        </p:nvSpPr>
        <p:spPr bwMode="auto">
          <a:xfrm>
            <a:off x="179388" y="2636838"/>
            <a:ext cx="80232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ru-RU" b="1" i="1">
                <a:solidFill>
                  <a:srgbClr val="CC0000"/>
                </a:solidFill>
                <a:latin typeface="Times New Roman" pitchFamily="18" charset="0"/>
              </a:rPr>
              <a:t>При проведении выработки необходимо соблюдать следующие требования:</a:t>
            </a:r>
            <a:r>
              <a:rPr lang="ru-RU" b="1">
                <a:solidFill>
                  <a:srgbClr val="000000"/>
                </a:solidFill>
                <a:latin typeface="Times New Roman" pitchFamily="18" charset="0"/>
              </a:rPr>
              <a:t> </a:t>
            </a:r>
          </a:p>
        </p:txBody>
      </p:sp>
      <p:sp>
        <p:nvSpPr>
          <p:cNvPr id="31751" name="Rectangle 8"/>
          <p:cNvSpPr>
            <a:spLocks noChangeArrowheads="1"/>
          </p:cNvSpPr>
          <p:nvPr/>
        </p:nvSpPr>
        <p:spPr bwMode="auto">
          <a:xfrm>
            <a:off x="0" y="2852738"/>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Вентиляционные трубы не должны отставать от продвижения забоев в горизонтальных выработках более 10 м, в восстающих - более 6 м.</a:t>
            </a:r>
          </a:p>
        </p:txBody>
      </p:sp>
      <p:sp>
        <p:nvSpPr>
          <p:cNvPr id="31752" name="Rectangle 9"/>
          <p:cNvSpPr>
            <a:spLocks noChangeArrowheads="1"/>
          </p:cNvSpPr>
          <p:nvPr/>
        </p:nvSpPr>
        <p:spPr bwMode="auto">
          <a:xfrm>
            <a:off x="0" y="3429000"/>
            <a:ext cx="8964613"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Вентиляционные трубы подвешиваются в горизонтальных выработках на кронштейнах, на высоте не менее 1,6 м, с противоположной стороны от прохода людей. В восстающих выработках вентиляционные трубы нужно размещать так, чтобы не мешать проходу людей. Канаты, троса и проволока, на которых подвешиваются вентиляционные прорезиненные рукава, должны быть заземлены в начале и в конце их.</a:t>
            </a:r>
          </a:p>
        </p:txBody>
      </p:sp>
      <p:sp>
        <p:nvSpPr>
          <p:cNvPr id="31753" name="Rectangle 10"/>
          <p:cNvSpPr>
            <a:spLocks noChangeArrowheads="1"/>
          </p:cNvSpPr>
          <p:nvPr/>
        </p:nvSpPr>
        <p:spPr bwMode="auto">
          <a:xfrm>
            <a:off x="0" y="50133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tabLst>
                <a:tab pos="571500" algn="l"/>
              </a:tabLst>
            </a:pPr>
            <a:r>
              <a:rPr lang="ru-RU" b="1" i="1">
                <a:solidFill>
                  <a:srgbClr val="333399"/>
                </a:solidFill>
                <a:latin typeface="Times New Roman" pitchFamily="18" charset="0"/>
              </a:rPr>
              <a:t>Запрещается подвешивать трубы за растяжки троллейного провода или кронштейны электрического кабеля.</a:t>
            </a:r>
          </a:p>
        </p:txBody>
      </p:sp>
      <p:sp>
        <p:nvSpPr>
          <p:cNvPr id="31754" name="Rectangle 11"/>
          <p:cNvSpPr>
            <a:spLocks noChangeArrowheads="1"/>
          </p:cNvSpPr>
          <p:nvPr/>
        </p:nvSpPr>
        <p:spPr bwMode="auto">
          <a:xfrm>
            <a:off x="0" y="56610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Водяные и воздушные трубопроводы подвешиваются под вентиляционными трубами на высоте не менее 1,5 м.</a:t>
            </a:r>
          </a:p>
        </p:txBody>
      </p:sp>
    </p:spTree>
    <p:extLst>
      <p:ext uri="{BB962C8B-B14F-4D97-AF65-F5344CB8AC3E}">
        <p14:creationId xmlns:p14="http://schemas.microsoft.com/office/powerpoint/2010/main" val="1561138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00113" y="0"/>
            <a:ext cx="7643812" cy="360363"/>
          </a:xfrm>
        </p:spPr>
        <p:txBody>
          <a:bodyPr/>
          <a:lstStyle/>
          <a:p>
            <a:pPr eaLnBrk="1" hangingPunct="1"/>
            <a:r>
              <a:rPr lang="ru-RU" sz="2000" b="1" smtClean="0">
                <a:solidFill>
                  <a:schemeClr val="hlink"/>
                </a:solidFill>
              </a:rPr>
              <a:t>Способы  проходки восстающих выработок.</a:t>
            </a:r>
          </a:p>
        </p:txBody>
      </p:sp>
      <p:sp>
        <p:nvSpPr>
          <p:cNvPr id="31747" name="Rectangle 3"/>
          <p:cNvSpPr>
            <a:spLocks noGrp="1" noChangeArrowheads="1"/>
          </p:cNvSpPr>
          <p:nvPr>
            <p:ph type="body" idx="1"/>
          </p:nvPr>
        </p:nvSpPr>
        <p:spPr>
          <a:xfrm>
            <a:off x="0" y="620713"/>
            <a:ext cx="9144000" cy="6237287"/>
          </a:xfrm>
        </p:spPr>
        <p:txBody>
          <a:bodyPr/>
          <a:lstStyle/>
          <a:p>
            <a:pPr eaLnBrk="1" hangingPunct="1">
              <a:buFontTx/>
              <a:buNone/>
            </a:pPr>
            <a:r>
              <a:rPr lang="ru-RU" sz="2000" b="1" i="1" smtClean="0">
                <a:solidFill>
                  <a:srgbClr val="CC0000"/>
                </a:solidFill>
                <a:latin typeface="Times New Roman" pitchFamily="18" charset="0"/>
              </a:rPr>
              <a:t>              </a:t>
            </a:r>
            <a:r>
              <a:rPr lang="ru-RU" sz="1800" b="1" i="1" smtClean="0">
                <a:solidFill>
                  <a:srgbClr val="CC0000"/>
                </a:solidFill>
                <a:latin typeface="Times New Roman" pitchFamily="18" charset="0"/>
              </a:rPr>
              <a:t>Комбинированный способ проходки восстающих выработок </a:t>
            </a:r>
          </a:p>
        </p:txBody>
      </p:sp>
      <p:sp>
        <p:nvSpPr>
          <p:cNvPr id="31749" name="Rectangle 5"/>
          <p:cNvSpPr>
            <a:spLocks noChangeArrowheads="1"/>
          </p:cNvSpPr>
          <p:nvPr/>
        </p:nvSpPr>
        <p:spPr bwMode="auto">
          <a:xfrm>
            <a:off x="0" y="981075"/>
            <a:ext cx="914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pPr>
            <a:r>
              <a:rPr lang="ru-RU" b="1" i="1">
                <a:solidFill>
                  <a:srgbClr val="333399"/>
                </a:solidFill>
                <a:latin typeface="Times New Roman" pitchFamily="18" charset="0"/>
              </a:rPr>
              <a:t>Представляет собой сочетание изложенных выше методов. Это применение опережающих скважин при шпуровой отбойке породы, позволяющее резко увеличить глубину заходки, сократить удельный расход ВВ. Широко применяется проходка отрезных восстающих комбинированным способом - первоначально мелкошпуровым взрыванием породы с последующей бессекционной скважинной отбойкой (последние 10-15 м восстающего).</a:t>
            </a:r>
          </a:p>
        </p:txBody>
      </p:sp>
      <p:sp>
        <p:nvSpPr>
          <p:cNvPr id="31750" name="Rectangle 6"/>
          <p:cNvSpPr>
            <a:spLocks noChangeArrowheads="1"/>
          </p:cNvSpPr>
          <p:nvPr/>
        </p:nvSpPr>
        <p:spPr bwMode="auto">
          <a:xfrm>
            <a:off x="179388" y="2636838"/>
            <a:ext cx="80232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ru-RU" b="1" i="1">
                <a:solidFill>
                  <a:srgbClr val="CC0000"/>
                </a:solidFill>
                <a:latin typeface="Times New Roman" pitchFamily="18" charset="0"/>
              </a:rPr>
              <a:t>При проведении выработки необходимо соблюдать следующие требования:</a:t>
            </a:r>
            <a:r>
              <a:rPr lang="ru-RU" b="1">
                <a:solidFill>
                  <a:srgbClr val="000000"/>
                </a:solidFill>
                <a:latin typeface="Times New Roman" pitchFamily="18" charset="0"/>
              </a:rPr>
              <a:t> </a:t>
            </a:r>
          </a:p>
        </p:txBody>
      </p:sp>
      <p:sp>
        <p:nvSpPr>
          <p:cNvPr id="31751" name="Rectangle 8"/>
          <p:cNvSpPr>
            <a:spLocks noChangeArrowheads="1"/>
          </p:cNvSpPr>
          <p:nvPr/>
        </p:nvSpPr>
        <p:spPr bwMode="auto">
          <a:xfrm>
            <a:off x="0" y="2852738"/>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Вентиляционные трубы не должны отставать от продвижения забоев в горизонтальных выработках более 10 м, в восстающих - более 6 м.</a:t>
            </a:r>
          </a:p>
        </p:txBody>
      </p:sp>
      <p:sp>
        <p:nvSpPr>
          <p:cNvPr id="31752" name="Rectangle 9"/>
          <p:cNvSpPr>
            <a:spLocks noChangeArrowheads="1"/>
          </p:cNvSpPr>
          <p:nvPr/>
        </p:nvSpPr>
        <p:spPr bwMode="auto">
          <a:xfrm>
            <a:off x="0" y="3429000"/>
            <a:ext cx="8964613"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Вентиляционные трубы подвешиваются в горизонтальных выработках на кронштейнах, на высоте не менее 1,6 м, с противоположной стороны от прохода людей. В восстающих выработках вентиляционные трубы нужно размещать так, чтобы не мешать проходу людей. Канаты, троса и проволока, на которых подвешиваются вентиляционные прорезиненные рукава, должны быть заземлены в начале и в конце их.</a:t>
            </a:r>
          </a:p>
        </p:txBody>
      </p:sp>
      <p:sp>
        <p:nvSpPr>
          <p:cNvPr id="31753" name="Rectangle 10"/>
          <p:cNvSpPr>
            <a:spLocks noChangeArrowheads="1"/>
          </p:cNvSpPr>
          <p:nvPr/>
        </p:nvSpPr>
        <p:spPr bwMode="auto">
          <a:xfrm>
            <a:off x="0" y="50133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tabLst>
                <a:tab pos="571500" algn="l"/>
              </a:tabLst>
            </a:pPr>
            <a:r>
              <a:rPr lang="ru-RU" b="1" i="1">
                <a:solidFill>
                  <a:srgbClr val="333399"/>
                </a:solidFill>
                <a:latin typeface="Times New Roman" pitchFamily="18" charset="0"/>
              </a:rPr>
              <a:t>Запрещается подвешивать трубы за растяжки троллейного провода или кронштейны электрического кабеля.</a:t>
            </a:r>
          </a:p>
        </p:txBody>
      </p:sp>
      <p:sp>
        <p:nvSpPr>
          <p:cNvPr id="31754" name="Rectangle 11"/>
          <p:cNvSpPr>
            <a:spLocks noChangeArrowheads="1"/>
          </p:cNvSpPr>
          <p:nvPr/>
        </p:nvSpPr>
        <p:spPr bwMode="auto">
          <a:xfrm>
            <a:off x="0" y="56610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fontAlgn="base">
              <a:spcBef>
                <a:spcPct val="0"/>
              </a:spcBef>
              <a:spcAft>
                <a:spcPct val="0"/>
              </a:spcAft>
              <a:buFontTx/>
              <a:buChar char="•"/>
            </a:pPr>
            <a:r>
              <a:rPr lang="ru-RU" b="1" i="1">
                <a:solidFill>
                  <a:srgbClr val="333399"/>
                </a:solidFill>
                <a:latin typeface="Times New Roman" pitchFamily="18" charset="0"/>
              </a:rPr>
              <a:t>Водяные и воздушные трубопроводы подвешиваются под вентиляционными трубами на высоте не менее 1,5 м.</a:t>
            </a:r>
          </a:p>
        </p:txBody>
      </p:sp>
    </p:spTree>
    <p:extLst>
      <p:ext uri="{BB962C8B-B14F-4D97-AF65-F5344CB8AC3E}">
        <p14:creationId xmlns:p14="http://schemas.microsoft.com/office/powerpoint/2010/main" val="3718024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12</TotalTime>
  <Words>881</Words>
  <Application>Microsoft Office PowerPoint</Application>
  <PresentationFormat>Экран (4:3)</PresentationFormat>
  <Paragraphs>56</Paragraphs>
  <Slides>7</Slides>
  <Notes>0</Notes>
  <HiddenSlides>0</HiddenSlides>
  <MMClips>0</MMClips>
  <ScaleCrop>false</ScaleCrop>
  <HeadingPairs>
    <vt:vector size="4" baseType="variant">
      <vt:variant>
        <vt:lpstr>Тема</vt:lpstr>
      </vt:variant>
      <vt:variant>
        <vt:i4>6</vt:i4>
      </vt:variant>
      <vt:variant>
        <vt:lpstr>Заголовки слайдов</vt:lpstr>
      </vt:variant>
      <vt:variant>
        <vt:i4>7</vt:i4>
      </vt:variant>
    </vt:vector>
  </HeadingPairs>
  <TitlesOfParts>
    <vt:vector size="13" baseType="lpstr">
      <vt:lpstr>Оформление по умолчанию</vt:lpstr>
      <vt:lpstr>1_Оформление по умолчанию</vt:lpstr>
      <vt:lpstr>2_Оформление по умолчанию</vt:lpstr>
      <vt:lpstr>3_Оформление по умолчанию</vt:lpstr>
      <vt:lpstr>4_Оформление по умолчанию</vt:lpstr>
      <vt:lpstr>5_Оформление по умолчанию</vt:lpstr>
      <vt:lpstr>Способы  проходки восстающих выработок.</vt:lpstr>
      <vt:lpstr>Презентация PowerPoint</vt:lpstr>
      <vt:lpstr>Способы  проходки восстающих выработок.</vt:lpstr>
      <vt:lpstr>Проведение восстающих бурением на полное сечение</vt:lpstr>
      <vt:lpstr>Способы  проходки восстающих выработок.</vt:lpstr>
      <vt:lpstr>Способы  проходки восстающих выработок.</vt:lpstr>
      <vt:lpstr>Способы  проходки восстающих выработок.</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Способы  проходки восстающих выработок.</dc:title>
  <dc:creator>Админ</dc:creator>
  <cp:lastModifiedBy>Админ</cp:lastModifiedBy>
  <cp:revision>2</cp:revision>
  <dcterms:created xsi:type="dcterms:W3CDTF">2017-11-09T06:42:42Z</dcterms:created>
  <dcterms:modified xsi:type="dcterms:W3CDTF">2017-11-17T08:41:43Z</dcterms:modified>
</cp:coreProperties>
</file>